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Futura Display" charset="1" panose="020B0504050904050C04"/>
      <p:regular r:id="rId23"/>
    </p:embeddedFont>
    <p:embeddedFont>
      <p:font typeface="Dosis" charset="1" panose="02010503020202060003"/>
      <p:regular r:id="rId24"/>
    </p:embeddedFont>
    <p:embeddedFont>
      <p:font typeface="Dosis Bold" charset="1" panose="02010803020202060003"/>
      <p:regular r:id="rId25"/>
    </p:embeddedFont>
    <p:embeddedFont>
      <p:font typeface="Canva Sans" charset="1" panose="020B05030305010401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vcIIvifQ.mp4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.png" Type="http://schemas.openxmlformats.org/officeDocument/2006/relationships/image"/><Relationship Id="rId6" Target="../media/image2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.png" Type="http://schemas.openxmlformats.org/officeDocument/2006/relationships/image"/><Relationship Id="rId6" Target="../media/image2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.png" Type="http://schemas.openxmlformats.org/officeDocument/2006/relationships/image"/><Relationship Id="rId6" Target="../media/image26.png" Type="http://schemas.openxmlformats.org/officeDocument/2006/relationships/image"/><Relationship Id="rId7" Target="../media/image2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.png" Type="http://schemas.openxmlformats.org/officeDocument/2006/relationships/image"/><Relationship Id="rId6" Target="../media/image2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.png" Type="http://schemas.openxmlformats.org/officeDocument/2006/relationships/image"/><Relationship Id="rId6" Target="../media/image2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30.jpeg" Type="http://schemas.openxmlformats.org/officeDocument/2006/relationships/image"/><Relationship Id="rId6" Target="../media/VAGvcIIvifQ.mp4" Type="http://schemas.openxmlformats.org/officeDocument/2006/relationships/video"/><Relationship Id="rId7" Target="../media/VAGvcIIvifQ.mp4" Type="http://schemas.microsoft.com/office/2007/relationships/media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18.png" Type="http://schemas.openxmlformats.org/officeDocument/2006/relationships/image"/><Relationship Id="rId15" Target="../media/image19.svg" Type="http://schemas.openxmlformats.org/officeDocument/2006/relationships/image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2.pn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2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7423" y="8996836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259300" y="4463967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400000">
            <a:off x="6072864" y="-710012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52025" y="3902657"/>
            <a:ext cx="14983949" cy="3015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81"/>
              </a:lnSpc>
            </a:pPr>
            <a:r>
              <a:rPr lang="en-US" sz="13977">
                <a:solidFill>
                  <a:srgbClr val="6A8B18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PHYTOPLANKTON AIR SYSTEM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594997" y="3086100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5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469853" y="6682793"/>
            <a:ext cx="534829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2D8700"/>
                </a:solidFill>
                <a:latin typeface="Dosis"/>
                <a:ea typeface="Dosis"/>
                <a:cs typeface="Dosis"/>
                <a:sym typeface="Dosis"/>
              </a:rPr>
              <a:t>ALGAERITHMS INC.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8100000">
            <a:off x="15632990" y="7356617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5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469853" y="9023350"/>
            <a:ext cx="5348293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DHARMIK SHAH</a:t>
            </a:r>
          </a:p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N01581796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94997" y="3086100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815778">
            <a:off x="11206757" y="-1391816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39" y="0"/>
                </a:lnTo>
                <a:lnTo>
                  <a:pt x="214483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100000">
            <a:off x="15632990" y="7356617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77423" y="8996836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259300" y="4463967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5400000">
            <a:off x="6072864" y="-710012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446763" y="1490117"/>
            <a:ext cx="9560982" cy="7306767"/>
          </a:xfrm>
          <a:custGeom>
            <a:avLst/>
            <a:gdLst/>
            <a:ahLst/>
            <a:cxnLst/>
            <a:rect r="r" b="b" t="t" l="l"/>
            <a:pathLst>
              <a:path h="7306767" w="9560982">
                <a:moveTo>
                  <a:pt x="0" y="0"/>
                </a:moveTo>
                <a:lnTo>
                  <a:pt x="9560982" y="0"/>
                </a:lnTo>
                <a:lnTo>
                  <a:pt x="9560982" y="7306766"/>
                </a:lnTo>
                <a:lnTo>
                  <a:pt x="0" y="73067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55257" y="4260851"/>
            <a:ext cx="5412526" cy="2146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99"/>
              </a:lnSpc>
            </a:pPr>
            <a:r>
              <a:rPr lang="en-US" sz="9999">
                <a:solidFill>
                  <a:srgbClr val="6A8B18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SOLDERED PCB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94997" y="3086100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815778">
            <a:off x="11206757" y="-1391816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39" y="0"/>
                </a:lnTo>
                <a:lnTo>
                  <a:pt x="214483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100000">
            <a:off x="15632990" y="7356617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77423" y="8996836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259300" y="4463967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5400000">
            <a:off x="6072864" y="-710012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309276" y="1237278"/>
            <a:ext cx="10346077" cy="7759557"/>
          </a:xfrm>
          <a:custGeom>
            <a:avLst/>
            <a:gdLst/>
            <a:ahLst/>
            <a:cxnLst/>
            <a:rect r="r" b="b" t="t" l="l"/>
            <a:pathLst>
              <a:path h="7759557" w="10346077">
                <a:moveTo>
                  <a:pt x="0" y="0"/>
                </a:moveTo>
                <a:lnTo>
                  <a:pt x="10346077" y="0"/>
                </a:lnTo>
                <a:lnTo>
                  <a:pt x="10346077" y="7759558"/>
                </a:lnTo>
                <a:lnTo>
                  <a:pt x="0" y="77595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02783" y="4234408"/>
            <a:ext cx="5412526" cy="2146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99"/>
              </a:lnSpc>
            </a:pPr>
            <a:r>
              <a:rPr lang="en-US" sz="9999">
                <a:solidFill>
                  <a:srgbClr val="6A8B18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CASE DESGIN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94997" y="3086100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815778">
            <a:off x="11206757" y="-1391816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39" y="0"/>
                </a:lnTo>
                <a:lnTo>
                  <a:pt x="214483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100000">
            <a:off x="15632990" y="7356617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77423" y="8996836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642812" y="1618278"/>
            <a:ext cx="11002376" cy="2146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9999">
                <a:solidFill>
                  <a:srgbClr val="6A8B18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KEY FEATURES OF VCNL4040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7259300" y="4463967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400000">
            <a:off x="6072864" y="-710012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732833" y="3408632"/>
            <a:ext cx="3284354" cy="3148874"/>
          </a:xfrm>
          <a:custGeom>
            <a:avLst/>
            <a:gdLst/>
            <a:ahLst/>
            <a:cxnLst/>
            <a:rect r="r" b="b" t="t" l="l"/>
            <a:pathLst>
              <a:path h="3148874" w="3284354">
                <a:moveTo>
                  <a:pt x="0" y="0"/>
                </a:moveTo>
                <a:lnTo>
                  <a:pt x="3284354" y="0"/>
                </a:lnTo>
                <a:lnTo>
                  <a:pt x="3284354" y="3148875"/>
                </a:lnTo>
                <a:lnTo>
                  <a:pt x="0" y="31488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21684" y="6786673"/>
            <a:ext cx="3295503" cy="2471627"/>
          </a:xfrm>
          <a:custGeom>
            <a:avLst/>
            <a:gdLst/>
            <a:ahLst/>
            <a:cxnLst/>
            <a:rect r="r" b="b" t="t" l="l"/>
            <a:pathLst>
              <a:path h="2471627" w="3295503">
                <a:moveTo>
                  <a:pt x="0" y="0"/>
                </a:moveTo>
                <a:lnTo>
                  <a:pt x="3295503" y="0"/>
                </a:lnTo>
                <a:lnTo>
                  <a:pt x="3295503" y="2471627"/>
                </a:lnTo>
                <a:lnTo>
                  <a:pt x="0" y="24716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881273" y="4117293"/>
            <a:ext cx="8763915" cy="4856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371" indent="-370186" lvl="1">
              <a:lnSpc>
                <a:spcPts val="4800"/>
              </a:lnSpc>
              <a:buFont typeface="Arial"/>
              <a:buChar char="•"/>
            </a:pPr>
            <a:r>
              <a:rPr lang="en-US" sz="342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Proximity Detection Range: up to ~200mm</a:t>
            </a:r>
          </a:p>
          <a:p>
            <a:pPr algn="l" marL="740371" indent="-370186" lvl="1">
              <a:lnSpc>
                <a:spcPts val="4800"/>
              </a:lnSpc>
              <a:buFont typeface="Arial"/>
              <a:buChar char="•"/>
            </a:pPr>
            <a:r>
              <a:rPr lang="en-US" sz="342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Ambient Light Sensing Range: 0.004 to 16,777 lux</a:t>
            </a:r>
          </a:p>
          <a:p>
            <a:pPr algn="l" marL="740371" indent="-370186" lvl="1">
              <a:lnSpc>
                <a:spcPts val="4800"/>
              </a:lnSpc>
              <a:buFont typeface="Arial"/>
              <a:buChar char="•"/>
            </a:pPr>
            <a:r>
              <a:rPr lang="en-US" sz="342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I²C Address: 0x60</a:t>
            </a:r>
          </a:p>
          <a:p>
            <a:pPr algn="l" marL="740371" indent="-370186" lvl="1">
              <a:lnSpc>
                <a:spcPts val="4800"/>
              </a:lnSpc>
              <a:buFont typeface="Arial"/>
              <a:buChar char="•"/>
            </a:pPr>
            <a:r>
              <a:rPr lang="en-US" sz="342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Infrared emitter built-in</a:t>
            </a:r>
          </a:p>
          <a:p>
            <a:pPr algn="l" marL="740371" indent="-370186" lvl="1">
              <a:lnSpc>
                <a:spcPts val="4800"/>
              </a:lnSpc>
              <a:buFont typeface="Arial"/>
              <a:buChar char="•"/>
            </a:pPr>
            <a:r>
              <a:rPr lang="en-US" sz="342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16-bit resolution for both sensors</a:t>
            </a:r>
          </a:p>
          <a:p>
            <a:pPr algn="l" marL="740371" indent="-370186" lvl="1">
              <a:lnSpc>
                <a:spcPts val="4800"/>
              </a:lnSpc>
              <a:buFont typeface="Arial"/>
              <a:buChar char="•"/>
            </a:pPr>
            <a:r>
              <a:rPr lang="en-US" sz="342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Fast sampling &amp; low power consumption</a:t>
            </a:r>
          </a:p>
          <a:p>
            <a:pPr algn="l" marL="0" indent="0" lvl="0">
              <a:lnSpc>
                <a:spcPts val="48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94997" y="3086100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815778">
            <a:off x="11206757" y="-1391816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39" y="0"/>
                </a:lnTo>
                <a:lnTo>
                  <a:pt x="214483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100000">
            <a:off x="15632990" y="7356617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77423" y="8996836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-414411" y="454977"/>
            <a:ext cx="6915309" cy="1199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5500">
                <a:solidFill>
                  <a:srgbClr val="6A8B18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CODE SNIPPET</a:t>
            </a:r>
          </a:p>
          <a:p>
            <a:pPr algn="ctr">
              <a:lnSpc>
                <a:spcPts val="4400"/>
              </a:lnSpc>
            </a:pPr>
            <a:r>
              <a:rPr lang="en-US" sz="5500">
                <a:solidFill>
                  <a:srgbClr val="6A8B18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(MULTITHREADING)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7259300" y="4463967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400000">
            <a:off x="6072864" y="-710012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139902" y="1829626"/>
            <a:ext cx="12529340" cy="7953407"/>
          </a:xfrm>
          <a:custGeom>
            <a:avLst/>
            <a:gdLst/>
            <a:ahLst/>
            <a:cxnLst/>
            <a:rect r="r" b="b" t="t" l="l"/>
            <a:pathLst>
              <a:path h="7953407" w="12529340">
                <a:moveTo>
                  <a:pt x="0" y="0"/>
                </a:moveTo>
                <a:lnTo>
                  <a:pt x="12529339" y="0"/>
                </a:lnTo>
                <a:lnTo>
                  <a:pt x="12529339" y="7953406"/>
                </a:lnTo>
                <a:lnTo>
                  <a:pt x="0" y="79534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94997" y="3086100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815778">
            <a:off x="11206757" y="-1391816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39" y="0"/>
                </a:lnTo>
                <a:lnTo>
                  <a:pt x="214483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100000">
            <a:off x="15632990" y="7356617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77423" y="8996836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259300" y="4463967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5400000">
            <a:off x="6072864" y="-710012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259892" y="1500411"/>
            <a:ext cx="12289360" cy="8679360"/>
          </a:xfrm>
          <a:custGeom>
            <a:avLst/>
            <a:gdLst/>
            <a:ahLst/>
            <a:cxnLst/>
            <a:rect r="r" b="b" t="t" l="l"/>
            <a:pathLst>
              <a:path h="8679360" w="12289360">
                <a:moveTo>
                  <a:pt x="0" y="0"/>
                </a:moveTo>
                <a:lnTo>
                  <a:pt x="12289359" y="0"/>
                </a:lnTo>
                <a:lnTo>
                  <a:pt x="12289359" y="8679361"/>
                </a:lnTo>
                <a:lnTo>
                  <a:pt x="0" y="86793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-412360" y="856084"/>
            <a:ext cx="6052184" cy="644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5500">
                <a:solidFill>
                  <a:srgbClr val="6A8B18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CODE SNIPPET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87192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5" y="0"/>
                </a:lnTo>
                <a:lnTo>
                  <a:pt x="6420795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933603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4" y="0"/>
                </a:lnTo>
                <a:lnTo>
                  <a:pt x="6420794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354397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5" y="0"/>
                </a:lnTo>
                <a:lnTo>
                  <a:pt x="6420795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6" id="6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9520725" y="269875"/>
            <a:ext cx="4658264" cy="82296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-248859" y="4006851"/>
            <a:ext cx="10058720" cy="1136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9999">
                <a:solidFill>
                  <a:srgbClr val="9ACB21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DEMO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39238" y="4194175"/>
            <a:ext cx="9525" cy="1708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87192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5" y="0"/>
                </a:lnTo>
                <a:lnTo>
                  <a:pt x="6420795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114640" y="583468"/>
            <a:ext cx="10058720" cy="2146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9999">
                <a:solidFill>
                  <a:srgbClr val="9ACB21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CHALLANGES AND SOLUTIONS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5933603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4" y="0"/>
                </a:lnTo>
                <a:lnTo>
                  <a:pt x="6420794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354397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5" y="0"/>
                </a:lnTo>
                <a:lnTo>
                  <a:pt x="6420795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139238" y="4194175"/>
            <a:ext cx="9525" cy="1708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095590" y="3319780"/>
            <a:ext cx="9711360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9ACB21"/>
                </a:solidFill>
                <a:latin typeface="Canva Sans"/>
                <a:ea typeface="Canva Sans"/>
                <a:cs typeface="Canva Sans"/>
                <a:sym typeface="Canva Sans"/>
              </a:rPr>
              <a:t>KiCad, InkScape: Had to research for it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9ACB21"/>
                </a:solidFill>
                <a:latin typeface="Canva Sans"/>
                <a:ea typeface="Canva Sans"/>
                <a:cs typeface="Canva Sans"/>
                <a:sym typeface="Canva Sans"/>
              </a:rPr>
              <a:t>Had to rush it because the research took too much time and also waited too much for confirmation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9ACB21"/>
                </a:solidFill>
                <a:latin typeface="Canva Sans"/>
                <a:ea typeface="Canva Sans"/>
                <a:cs typeface="Canva Sans"/>
                <a:sym typeface="Canva Sans"/>
              </a:rPr>
              <a:t>Threshold issue for distance - it was super close before (2000), used 500 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9ACB21"/>
                </a:solidFill>
                <a:latin typeface="Canva Sans"/>
                <a:ea typeface="Canva Sans"/>
                <a:cs typeface="Canva Sans"/>
                <a:sym typeface="Canva Sans"/>
              </a:rPr>
              <a:t>Making a hole in the design of the case 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67452" y="3715332"/>
            <a:ext cx="14553097" cy="3015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81"/>
              </a:lnSpc>
            </a:pPr>
            <a:r>
              <a:rPr lang="en-US" sz="13977">
                <a:solidFill>
                  <a:srgbClr val="9ACB21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THANK YOU</a:t>
            </a:r>
          </a:p>
          <a:p>
            <a:pPr algn="ctr">
              <a:lnSpc>
                <a:spcPts val="11181"/>
              </a:lnSpc>
            </a:pPr>
            <a:r>
              <a:rPr lang="en-US" sz="13977">
                <a:solidFill>
                  <a:srgbClr val="9ACB21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FOR YOUR ATTENTION!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146261" y="8577573"/>
            <a:ext cx="534829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ALGAERITHMS INC.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8700" y="7338046"/>
            <a:ext cx="2026736" cy="2948954"/>
          </a:xfrm>
          <a:custGeom>
            <a:avLst/>
            <a:gdLst/>
            <a:ahLst/>
            <a:cxnLst/>
            <a:rect r="r" b="b" t="t" l="l"/>
            <a:pathLst>
              <a:path h="2948954" w="2026736">
                <a:moveTo>
                  <a:pt x="0" y="0"/>
                </a:moveTo>
                <a:lnTo>
                  <a:pt x="2026736" y="0"/>
                </a:lnTo>
                <a:lnTo>
                  <a:pt x="2026736" y="2948954"/>
                </a:lnTo>
                <a:lnTo>
                  <a:pt x="0" y="29489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889161" y="7338046"/>
            <a:ext cx="2026736" cy="2948954"/>
          </a:xfrm>
          <a:custGeom>
            <a:avLst/>
            <a:gdLst/>
            <a:ahLst/>
            <a:cxnLst/>
            <a:rect r="r" b="b" t="t" l="l"/>
            <a:pathLst>
              <a:path h="2948954" w="2026736">
                <a:moveTo>
                  <a:pt x="0" y="0"/>
                </a:moveTo>
                <a:lnTo>
                  <a:pt x="2026736" y="0"/>
                </a:lnTo>
                <a:lnTo>
                  <a:pt x="2026736" y="2948954"/>
                </a:lnTo>
                <a:lnTo>
                  <a:pt x="0" y="29489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503734" y="8329296"/>
            <a:ext cx="1345477" cy="1957704"/>
          </a:xfrm>
          <a:custGeom>
            <a:avLst/>
            <a:gdLst/>
            <a:ahLst/>
            <a:cxnLst/>
            <a:rect r="r" b="b" t="t" l="l"/>
            <a:pathLst>
              <a:path h="1957704" w="1345477">
                <a:moveTo>
                  <a:pt x="0" y="0"/>
                </a:moveTo>
                <a:lnTo>
                  <a:pt x="1345477" y="0"/>
                </a:lnTo>
                <a:lnTo>
                  <a:pt x="1345477" y="1957704"/>
                </a:lnTo>
                <a:lnTo>
                  <a:pt x="0" y="19577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216423" y="8329296"/>
            <a:ext cx="1345477" cy="1957704"/>
          </a:xfrm>
          <a:custGeom>
            <a:avLst/>
            <a:gdLst/>
            <a:ahLst/>
            <a:cxnLst/>
            <a:rect r="r" b="b" t="t" l="l"/>
            <a:pathLst>
              <a:path h="1957704" w="1345477">
                <a:moveTo>
                  <a:pt x="0" y="0"/>
                </a:moveTo>
                <a:lnTo>
                  <a:pt x="1345477" y="0"/>
                </a:lnTo>
                <a:lnTo>
                  <a:pt x="1345477" y="1957704"/>
                </a:lnTo>
                <a:lnTo>
                  <a:pt x="0" y="19577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146261" y="8094345"/>
            <a:ext cx="534829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DHARMIK SHAH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7338046"/>
            <a:ext cx="2026736" cy="2948954"/>
          </a:xfrm>
          <a:custGeom>
            <a:avLst/>
            <a:gdLst/>
            <a:ahLst/>
            <a:cxnLst/>
            <a:rect r="r" b="b" t="t" l="l"/>
            <a:pathLst>
              <a:path h="2948954" w="2026736">
                <a:moveTo>
                  <a:pt x="0" y="0"/>
                </a:moveTo>
                <a:lnTo>
                  <a:pt x="2026736" y="0"/>
                </a:lnTo>
                <a:lnTo>
                  <a:pt x="2026736" y="2948954"/>
                </a:lnTo>
                <a:lnTo>
                  <a:pt x="0" y="29489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578369" y="1409700"/>
            <a:ext cx="9509370" cy="1136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9999">
                <a:solidFill>
                  <a:srgbClr val="9ACB21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PROJECT OVERVIEW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64290" y="2948288"/>
            <a:ext cx="12337528" cy="1883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3"/>
              </a:lnSpc>
            </a:pPr>
            <a:r>
              <a:rPr lang="en-US" sz="2702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Goal:</a:t>
            </a:r>
          </a:p>
          <a:p>
            <a:pPr algn="l" marL="0" indent="0" lvl="0">
              <a:lnSpc>
                <a:spcPts val="3783"/>
              </a:lnSpc>
              <a:spcBef>
                <a:spcPct val="0"/>
              </a:spcBef>
            </a:pPr>
            <a:r>
              <a:rPr lang="en-US" sz="2702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 To design and build a smart, algae-based air purification system that leverages phytoplankton—microscopic aquatic organisms known for their ability to convert CO₂ into oxygen through photosynthesis., enhanced by sensor-driven real-time monitoring via an Android app.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64290" y="5234214"/>
            <a:ext cx="12337528" cy="2821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3"/>
              </a:lnSpc>
            </a:pPr>
            <a:r>
              <a:rPr lang="en-US" sz="2702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What it does:</a:t>
            </a:r>
          </a:p>
          <a:p>
            <a:pPr algn="l" marL="583419" indent="-291710" lvl="1">
              <a:lnSpc>
                <a:spcPts val="3783"/>
              </a:lnSpc>
              <a:buFont typeface="Arial"/>
              <a:buChar char="•"/>
            </a:pPr>
            <a:r>
              <a:rPr lang="en-US" sz="2702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Converts CO₂ to oxygen using phytoplankton</a:t>
            </a:r>
          </a:p>
          <a:p>
            <a:pPr algn="l" marL="583419" indent="-291710" lvl="1">
              <a:lnSpc>
                <a:spcPts val="3783"/>
              </a:lnSpc>
              <a:buFont typeface="Arial"/>
              <a:buChar char="•"/>
            </a:pPr>
            <a:r>
              <a:rPr lang="en-US" sz="2702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Monitors environment with sensors</a:t>
            </a:r>
          </a:p>
          <a:p>
            <a:pPr algn="l" marL="583419" indent="-291710" lvl="1">
              <a:lnSpc>
                <a:spcPts val="3783"/>
              </a:lnSpc>
              <a:buFont typeface="Arial"/>
              <a:buChar char="•"/>
            </a:pPr>
            <a:r>
              <a:rPr lang="en-US" sz="2702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Gives users visual + interactive feedback via an Android app</a:t>
            </a:r>
          </a:p>
          <a:p>
            <a:pPr algn="l" marL="583419" indent="-291710" lvl="1">
              <a:lnSpc>
                <a:spcPts val="3783"/>
              </a:lnSpc>
              <a:buFont typeface="Arial"/>
              <a:buChar char="•"/>
            </a:pPr>
            <a:r>
              <a:rPr lang="en-US" sz="2702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Encourages eco-conscious behavior through gamified features</a:t>
            </a:r>
          </a:p>
          <a:p>
            <a:pPr algn="l" marL="0" indent="0" lvl="0">
              <a:lnSpc>
                <a:spcPts val="3783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4889161" y="7338046"/>
            <a:ext cx="2026736" cy="2948954"/>
          </a:xfrm>
          <a:custGeom>
            <a:avLst/>
            <a:gdLst/>
            <a:ahLst/>
            <a:cxnLst/>
            <a:rect r="r" b="b" t="t" l="l"/>
            <a:pathLst>
              <a:path h="2948954" w="2026736">
                <a:moveTo>
                  <a:pt x="0" y="0"/>
                </a:moveTo>
                <a:lnTo>
                  <a:pt x="2026736" y="0"/>
                </a:lnTo>
                <a:lnTo>
                  <a:pt x="2026736" y="2948954"/>
                </a:lnTo>
                <a:lnTo>
                  <a:pt x="0" y="29489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503734" y="8329296"/>
            <a:ext cx="1345477" cy="1957704"/>
          </a:xfrm>
          <a:custGeom>
            <a:avLst/>
            <a:gdLst/>
            <a:ahLst/>
            <a:cxnLst/>
            <a:rect r="r" b="b" t="t" l="l"/>
            <a:pathLst>
              <a:path h="1957704" w="1345477">
                <a:moveTo>
                  <a:pt x="0" y="0"/>
                </a:moveTo>
                <a:lnTo>
                  <a:pt x="1345477" y="0"/>
                </a:lnTo>
                <a:lnTo>
                  <a:pt x="1345477" y="1957704"/>
                </a:lnTo>
                <a:lnTo>
                  <a:pt x="0" y="19577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216423" y="8329296"/>
            <a:ext cx="1345477" cy="1957704"/>
          </a:xfrm>
          <a:custGeom>
            <a:avLst/>
            <a:gdLst/>
            <a:ahLst/>
            <a:cxnLst/>
            <a:rect r="r" b="b" t="t" l="l"/>
            <a:pathLst>
              <a:path h="1957704" w="1345477">
                <a:moveTo>
                  <a:pt x="0" y="0"/>
                </a:moveTo>
                <a:lnTo>
                  <a:pt x="1345477" y="0"/>
                </a:lnTo>
                <a:lnTo>
                  <a:pt x="1345477" y="1957704"/>
                </a:lnTo>
                <a:lnTo>
                  <a:pt x="0" y="19577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94997" y="3086100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815778">
            <a:off x="11206757" y="-1391816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39" y="0"/>
                </a:lnTo>
                <a:lnTo>
                  <a:pt x="214483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100000">
            <a:off x="15632990" y="7356617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27373" y="3251201"/>
            <a:ext cx="6272006" cy="4165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99"/>
              </a:lnSpc>
            </a:pPr>
            <a:r>
              <a:rPr lang="en-US" sz="9999">
                <a:solidFill>
                  <a:srgbClr val="6A8B18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SOFTWARE AND HARDWARE 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47304" y="1906743"/>
            <a:ext cx="179467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Dosis Bold"/>
                <a:ea typeface="Dosis Bold"/>
                <a:cs typeface="Dosis Bold"/>
                <a:sym typeface="Dosis Bold"/>
              </a:rPr>
              <a:t>Software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56829" y="2424268"/>
            <a:ext cx="6474911" cy="387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Android Studio (Java)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Firebase for: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Realtime Database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Notifications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User Authentication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Key features: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Live sensor data (CO₂, temp, humidity)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Alerts + badges for clean air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Customizable notifications + daily summaries</a:t>
            </a:r>
          </a:p>
          <a:p>
            <a:pPr algn="l">
              <a:lnSpc>
                <a:spcPts val="2800"/>
              </a:lnSpc>
            </a:pP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247304" y="5875493"/>
            <a:ext cx="179467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Dosis Bold"/>
                <a:ea typeface="Dosis Bold"/>
                <a:cs typeface="Dosis Bold"/>
                <a:sym typeface="Dosis Bold"/>
              </a:rPr>
              <a:t>Hardware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47304" y="6396406"/>
            <a:ext cx="6474911" cy="352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Raspberry Pi as the microcontroller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Connected to: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CO₂ sensor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Temp/Humidity sensor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Light sensor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Turbidity sensor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Proximity sensor (mine)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Water level sensor (in final version)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Communicates with Firebase over Wi-Fi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477423" y="8996836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7259300" y="4463967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5400000">
            <a:off x="6072864" y="-710012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94997" y="3086100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815778">
            <a:off x="11206757" y="-1391816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39" y="0"/>
                </a:lnTo>
                <a:lnTo>
                  <a:pt x="214483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8100000">
            <a:off x="15632990" y="7356617"/>
            <a:ext cx="2144840" cy="4114800"/>
          </a:xfrm>
          <a:custGeom>
            <a:avLst/>
            <a:gdLst/>
            <a:ahLst/>
            <a:cxnLst/>
            <a:rect r="r" b="b" t="t" l="l"/>
            <a:pathLst>
              <a:path h="4114800" w="2144840">
                <a:moveTo>
                  <a:pt x="0" y="0"/>
                </a:moveTo>
                <a:lnTo>
                  <a:pt x="2144840" y="0"/>
                </a:lnTo>
                <a:lnTo>
                  <a:pt x="2144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665584"/>
            <a:ext cx="582336" cy="351583"/>
          </a:xfrm>
          <a:custGeom>
            <a:avLst/>
            <a:gdLst/>
            <a:ahLst/>
            <a:cxnLst/>
            <a:rect r="r" b="b" t="t" l="l"/>
            <a:pathLst>
              <a:path h="351583" w="582336">
                <a:moveTo>
                  <a:pt x="0" y="0"/>
                </a:moveTo>
                <a:lnTo>
                  <a:pt x="582336" y="0"/>
                </a:lnTo>
                <a:lnTo>
                  <a:pt x="582336" y="351582"/>
                </a:lnTo>
                <a:lnTo>
                  <a:pt x="0" y="3515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77423" y="8996836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259300" y="4463967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400000">
            <a:off x="6072864" y="-710012"/>
            <a:ext cx="1684889" cy="2209691"/>
          </a:xfrm>
          <a:custGeom>
            <a:avLst/>
            <a:gdLst/>
            <a:ahLst/>
            <a:cxnLst/>
            <a:rect r="r" b="b" t="t" l="l"/>
            <a:pathLst>
              <a:path h="2209691" w="1684889">
                <a:moveTo>
                  <a:pt x="0" y="0"/>
                </a:moveTo>
                <a:lnTo>
                  <a:pt x="1684889" y="0"/>
                </a:lnTo>
                <a:lnTo>
                  <a:pt x="1684889" y="2209691"/>
                </a:lnTo>
                <a:lnTo>
                  <a:pt x="0" y="220969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668277" y="6539932"/>
            <a:ext cx="1552507" cy="1704349"/>
          </a:xfrm>
          <a:custGeom>
            <a:avLst/>
            <a:gdLst/>
            <a:ahLst/>
            <a:cxnLst/>
            <a:rect r="r" b="b" t="t" l="l"/>
            <a:pathLst>
              <a:path h="1704349" w="1552507">
                <a:moveTo>
                  <a:pt x="0" y="0"/>
                </a:moveTo>
                <a:lnTo>
                  <a:pt x="1552507" y="0"/>
                </a:lnTo>
                <a:lnTo>
                  <a:pt x="1552507" y="1704350"/>
                </a:lnTo>
                <a:lnTo>
                  <a:pt x="0" y="17043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013459" y="2345180"/>
            <a:ext cx="1602999" cy="1568025"/>
          </a:xfrm>
          <a:custGeom>
            <a:avLst/>
            <a:gdLst/>
            <a:ahLst/>
            <a:cxnLst/>
            <a:rect r="r" b="b" t="t" l="l"/>
            <a:pathLst>
              <a:path h="1568025" w="1602999">
                <a:moveTo>
                  <a:pt x="0" y="0"/>
                </a:moveTo>
                <a:lnTo>
                  <a:pt x="1602999" y="0"/>
                </a:lnTo>
                <a:lnTo>
                  <a:pt x="1602999" y="1568025"/>
                </a:lnTo>
                <a:lnTo>
                  <a:pt x="0" y="156802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833449" y="6348725"/>
            <a:ext cx="2086504" cy="2086504"/>
          </a:xfrm>
          <a:custGeom>
            <a:avLst/>
            <a:gdLst/>
            <a:ahLst/>
            <a:cxnLst/>
            <a:rect r="r" b="b" t="t" l="l"/>
            <a:pathLst>
              <a:path h="2086504" w="2086504">
                <a:moveTo>
                  <a:pt x="0" y="0"/>
                </a:moveTo>
                <a:lnTo>
                  <a:pt x="2086505" y="0"/>
                </a:lnTo>
                <a:lnTo>
                  <a:pt x="2086505" y="2086505"/>
                </a:lnTo>
                <a:lnTo>
                  <a:pt x="0" y="208650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>
            <a:off x="10616458" y="3129193"/>
            <a:ext cx="3272342" cy="9479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4" id="14"/>
          <p:cNvSpPr/>
          <p:nvPr/>
        </p:nvSpPr>
        <p:spPr>
          <a:xfrm>
            <a:off x="14389334" y="3809716"/>
            <a:ext cx="55196" cy="273021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5" id="15"/>
          <p:cNvSpPr/>
          <p:nvPr/>
        </p:nvSpPr>
        <p:spPr>
          <a:xfrm>
            <a:off x="10919954" y="7391977"/>
            <a:ext cx="2748323" cy="12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3888800" y="2638253"/>
            <a:ext cx="1001068" cy="1171463"/>
          </a:xfrm>
          <a:custGeom>
            <a:avLst/>
            <a:gdLst/>
            <a:ahLst/>
            <a:cxnLst/>
            <a:rect r="r" b="b" t="t" l="l"/>
            <a:pathLst>
              <a:path h="1171463" w="1001068">
                <a:moveTo>
                  <a:pt x="0" y="0"/>
                </a:moveTo>
                <a:lnTo>
                  <a:pt x="1001068" y="0"/>
                </a:lnTo>
                <a:lnTo>
                  <a:pt x="1001068" y="1171463"/>
                </a:lnTo>
                <a:lnTo>
                  <a:pt x="0" y="1171463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549843" y="4144626"/>
            <a:ext cx="6727859" cy="305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9"/>
              </a:lnSpc>
            </a:pPr>
            <a:r>
              <a:rPr lang="en-US" sz="9637">
                <a:solidFill>
                  <a:srgbClr val="6A8B18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SIMPLIFIED SYSTEM DIAGRAM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84048" y="606425"/>
            <a:ext cx="163937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YOUR LOGO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706376" y="8574561"/>
            <a:ext cx="155250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FIREBASE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298296" y="3762091"/>
            <a:ext cx="115681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SENSORS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561666" y="8574561"/>
            <a:ext cx="280570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ANDROID APPLICATION</a:t>
            </a:r>
          </a:p>
        </p:txBody>
      </p:sp>
      <p:sp>
        <p:nvSpPr>
          <p:cNvPr name="TextBox 22" id="22"/>
          <p:cNvSpPr txBox="true"/>
          <p:nvPr/>
        </p:nvSpPr>
        <p:spPr>
          <a:xfrm rot="73590">
            <a:off x="11367884" y="2751094"/>
            <a:ext cx="151995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CONNECTED</a:t>
            </a:r>
          </a:p>
        </p:txBody>
      </p:sp>
      <p:sp>
        <p:nvSpPr>
          <p:cNvPr name="TextBox 23" id="23"/>
          <p:cNvSpPr txBox="true"/>
          <p:nvPr/>
        </p:nvSpPr>
        <p:spPr>
          <a:xfrm rot="5400000">
            <a:off x="13746118" y="4630668"/>
            <a:ext cx="2335126" cy="900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1"/>
              </a:lnSpc>
              <a:spcBef>
                <a:spcPct val="0"/>
              </a:spcBef>
            </a:pPr>
            <a:r>
              <a:rPr lang="en-US" sz="2622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COLLECTS DATA AND SENDS IT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362812" y="6965950"/>
            <a:ext cx="183272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FETCHES DATA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826562" y="7383856"/>
            <a:ext cx="2905229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DISPLAYS  REAL TIME INFO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05369" y="7667818"/>
            <a:ext cx="2026736" cy="2948954"/>
          </a:xfrm>
          <a:custGeom>
            <a:avLst/>
            <a:gdLst/>
            <a:ahLst/>
            <a:cxnLst/>
            <a:rect r="r" b="b" t="t" l="l"/>
            <a:pathLst>
              <a:path h="2948954" w="2026736">
                <a:moveTo>
                  <a:pt x="0" y="0"/>
                </a:moveTo>
                <a:lnTo>
                  <a:pt x="2026735" y="0"/>
                </a:lnTo>
                <a:lnTo>
                  <a:pt x="2026735" y="2948954"/>
                </a:lnTo>
                <a:lnTo>
                  <a:pt x="0" y="29489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864902" y="7667818"/>
            <a:ext cx="2026736" cy="2948954"/>
          </a:xfrm>
          <a:custGeom>
            <a:avLst/>
            <a:gdLst/>
            <a:ahLst/>
            <a:cxnLst/>
            <a:rect r="r" b="b" t="t" l="l"/>
            <a:pathLst>
              <a:path h="2948954" w="2026736">
                <a:moveTo>
                  <a:pt x="0" y="0"/>
                </a:moveTo>
                <a:lnTo>
                  <a:pt x="2026736" y="0"/>
                </a:lnTo>
                <a:lnTo>
                  <a:pt x="2026736" y="2948954"/>
                </a:lnTo>
                <a:lnTo>
                  <a:pt x="0" y="29489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69665" y="8659068"/>
            <a:ext cx="1345477" cy="1957704"/>
          </a:xfrm>
          <a:custGeom>
            <a:avLst/>
            <a:gdLst/>
            <a:ahLst/>
            <a:cxnLst/>
            <a:rect r="r" b="b" t="t" l="l"/>
            <a:pathLst>
              <a:path h="1957704" w="1345477">
                <a:moveTo>
                  <a:pt x="0" y="0"/>
                </a:moveTo>
                <a:lnTo>
                  <a:pt x="1345476" y="0"/>
                </a:lnTo>
                <a:lnTo>
                  <a:pt x="1345476" y="1957704"/>
                </a:lnTo>
                <a:lnTo>
                  <a:pt x="0" y="19577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192164" y="8659068"/>
            <a:ext cx="1345477" cy="1957704"/>
          </a:xfrm>
          <a:custGeom>
            <a:avLst/>
            <a:gdLst/>
            <a:ahLst/>
            <a:cxnLst/>
            <a:rect r="r" b="b" t="t" l="l"/>
            <a:pathLst>
              <a:path h="1957704" w="1345477">
                <a:moveTo>
                  <a:pt x="0" y="0"/>
                </a:moveTo>
                <a:lnTo>
                  <a:pt x="1345477" y="0"/>
                </a:lnTo>
                <a:lnTo>
                  <a:pt x="1345477" y="1957704"/>
                </a:lnTo>
                <a:lnTo>
                  <a:pt x="0" y="19577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4596026" y="2745364"/>
          <a:ext cx="9095948" cy="6661681"/>
        </p:xfrm>
        <a:graphic>
          <a:graphicData uri="http://schemas.openxmlformats.org/drawingml/2006/table">
            <a:tbl>
              <a:tblPr/>
              <a:tblGrid>
                <a:gridCol w="4547974"/>
                <a:gridCol w="4547974"/>
              </a:tblGrid>
              <a:tr h="10849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FFFFFF"/>
                          </a:solidFill>
                          <a:latin typeface="Dosis Bold"/>
                          <a:ea typeface="Dosis Bold"/>
                          <a:cs typeface="Dosis Bold"/>
                          <a:sym typeface="Dosis Bold"/>
                        </a:rPr>
                        <a:t>Sensors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FFFFFF"/>
                          </a:solidFill>
                          <a:latin typeface="Dosis Bold"/>
                          <a:ea typeface="Dosis Bold"/>
                          <a:cs typeface="Dosis Bold"/>
                          <a:sym typeface="Dosis Bold"/>
                        </a:rPr>
                        <a:t>Purpose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53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CO2 Sensor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B2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Core air quality measurement (tracks purification effectiveness)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B21"/>
                    </a:solidFill>
                  </a:tcPr>
                </a:tc>
              </a:tr>
              <a:tr h="11153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Light Sensor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B2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Ensures sunlight is sufficient for photosynthesis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B21"/>
                    </a:solidFill>
                  </a:tcPr>
                </a:tc>
              </a:tr>
              <a:tr h="11153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Turbidity Sensor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B2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Tracks water clarity (cleanliness of the system)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B21"/>
                    </a:solidFill>
                  </a:tcPr>
                </a:tc>
              </a:tr>
              <a:tr h="11153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Proximity Sensor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B2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Detects when someone approaches the system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B21"/>
                    </a:solidFill>
                  </a:tcPr>
                </a:tc>
              </a:tr>
              <a:tr h="11153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Water level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B2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Ensures algae tank has enough water (coming soon)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B21"/>
                    </a:solidFill>
                  </a:tcPr>
                </a:tc>
              </a:tr>
            </a:tbl>
          </a:graphicData>
        </a:graphic>
      </p:graphicFrame>
      <p:sp>
        <p:nvSpPr>
          <p:cNvPr name="TextBox 8" id="8"/>
          <p:cNvSpPr txBox="true"/>
          <p:nvPr/>
        </p:nvSpPr>
        <p:spPr>
          <a:xfrm rot="0">
            <a:off x="3031617" y="1409700"/>
            <a:ext cx="12224765" cy="1136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9999">
                <a:solidFill>
                  <a:srgbClr val="9ACB21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SENSORS IN THE SYSTEM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15141" y="381000"/>
            <a:ext cx="13563394" cy="2146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9999">
                <a:solidFill>
                  <a:srgbClr val="9ACB21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MY SENSOR – VCNL4040 (PROXIMITY + LUX)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705369" y="7667818"/>
            <a:ext cx="2026736" cy="2948954"/>
          </a:xfrm>
          <a:custGeom>
            <a:avLst/>
            <a:gdLst/>
            <a:ahLst/>
            <a:cxnLst/>
            <a:rect r="r" b="b" t="t" l="l"/>
            <a:pathLst>
              <a:path h="2948954" w="2026736">
                <a:moveTo>
                  <a:pt x="0" y="0"/>
                </a:moveTo>
                <a:lnTo>
                  <a:pt x="2026735" y="0"/>
                </a:lnTo>
                <a:lnTo>
                  <a:pt x="2026735" y="2948954"/>
                </a:lnTo>
                <a:lnTo>
                  <a:pt x="0" y="29489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864902" y="7667818"/>
            <a:ext cx="2026736" cy="2948954"/>
          </a:xfrm>
          <a:custGeom>
            <a:avLst/>
            <a:gdLst/>
            <a:ahLst/>
            <a:cxnLst/>
            <a:rect r="r" b="b" t="t" l="l"/>
            <a:pathLst>
              <a:path h="2948954" w="2026736">
                <a:moveTo>
                  <a:pt x="0" y="0"/>
                </a:moveTo>
                <a:lnTo>
                  <a:pt x="2026736" y="0"/>
                </a:lnTo>
                <a:lnTo>
                  <a:pt x="2026736" y="2948954"/>
                </a:lnTo>
                <a:lnTo>
                  <a:pt x="0" y="29489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69665" y="8659068"/>
            <a:ext cx="1345477" cy="1957704"/>
          </a:xfrm>
          <a:custGeom>
            <a:avLst/>
            <a:gdLst/>
            <a:ahLst/>
            <a:cxnLst/>
            <a:rect r="r" b="b" t="t" l="l"/>
            <a:pathLst>
              <a:path h="1957704" w="1345477">
                <a:moveTo>
                  <a:pt x="0" y="0"/>
                </a:moveTo>
                <a:lnTo>
                  <a:pt x="1345476" y="0"/>
                </a:lnTo>
                <a:lnTo>
                  <a:pt x="1345476" y="1957704"/>
                </a:lnTo>
                <a:lnTo>
                  <a:pt x="0" y="19577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192164" y="8659068"/>
            <a:ext cx="1345477" cy="1957704"/>
          </a:xfrm>
          <a:custGeom>
            <a:avLst/>
            <a:gdLst/>
            <a:ahLst/>
            <a:cxnLst/>
            <a:rect r="r" b="b" t="t" l="l"/>
            <a:pathLst>
              <a:path h="1957704" w="1345477">
                <a:moveTo>
                  <a:pt x="0" y="0"/>
                </a:moveTo>
                <a:lnTo>
                  <a:pt x="1345477" y="0"/>
                </a:lnTo>
                <a:lnTo>
                  <a:pt x="1345477" y="1957704"/>
                </a:lnTo>
                <a:lnTo>
                  <a:pt x="0" y="19577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747918" y="3120925"/>
            <a:ext cx="12017693" cy="516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90503" indent="-395252" lvl="1">
              <a:lnSpc>
                <a:spcPts val="5126"/>
              </a:lnSpc>
              <a:spcBef>
                <a:spcPct val="0"/>
              </a:spcBef>
              <a:buFont typeface="Arial"/>
              <a:buChar char="•"/>
            </a:pPr>
            <a:r>
              <a:rPr lang="en-US" sz="3661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PART NUMBER: 1528‑4161‑ND</a:t>
            </a:r>
          </a:p>
          <a:p>
            <a:pPr algn="ctr" marL="790503" indent="-395252" lvl="1">
              <a:lnSpc>
                <a:spcPts val="5126"/>
              </a:lnSpc>
              <a:spcBef>
                <a:spcPct val="0"/>
              </a:spcBef>
              <a:buFont typeface="Arial"/>
              <a:buChar char="•"/>
            </a:pPr>
            <a:r>
              <a:rPr lang="en-US" sz="3661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MODEL: VCNL4040</a:t>
            </a:r>
          </a:p>
          <a:p>
            <a:pPr algn="ctr" marL="790503" indent="-395252" lvl="1">
              <a:lnSpc>
                <a:spcPts val="5126"/>
              </a:lnSpc>
              <a:spcBef>
                <a:spcPct val="0"/>
              </a:spcBef>
              <a:buFont typeface="Arial"/>
              <a:buChar char="•"/>
            </a:pPr>
            <a:r>
              <a:rPr lang="en-US" sz="3661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PROXIMITY: DETECTS OBJECT PRESENCE/MOVEMENT NEARBY</a:t>
            </a:r>
          </a:p>
          <a:p>
            <a:pPr algn="ctr" marL="790503" indent="-395252" lvl="1">
              <a:lnSpc>
                <a:spcPts val="5126"/>
              </a:lnSpc>
              <a:spcBef>
                <a:spcPct val="0"/>
              </a:spcBef>
              <a:buFont typeface="Arial"/>
              <a:buChar char="•"/>
            </a:pPr>
            <a:r>
              <a:rPr lang="en-US" sz="3661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LUX (LIGHT): TRACKS AMBIENT LIGHTING LEVELS</a:t>
            </a:r>
          </a:p>
          <a:p>
            <a:pPr algn="ctr" marL="790503" indent="-395252" lvl="1">
              <a:lnSpc>
                <a:spcPts val="5126"/>
              </a:lnSpc>
              <a:spcBef>
                <a:spcPct val="0"/>
              </a:spcBef>
              <a:buFont typeface="Arial"/>
              <a:buChar char="•"/>
            </a:pPr>
            <a:r>
              <a:rPr lang="en-US" sz="3661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INTERFACE: I²C</a:t>
            </a:r>
          </a:p>
          <a:p>
            <a:pPr algn="ctr" marL="790503" indent="-395252" lvl="1">
              <a:lnSpc>
                <a:spcPts val="5126"/>
              </a:lnSpc>
              <a:spcBef>
                <a:spcPct val="0"/>
              </a:spcBef>
              <a:buFont typeface="Arial"/>
              <a:buChar char="•"/>
            </a:pPr>
            <a:r>
              <a:rPr lang="en-US" sz="3661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POWER USAGE: LOW</a:t>
            </a:r>
          </a:p>
          <a:p>
            <a:pPr algn="ctr" marL="790503" indent="-395252" lvl="1">
              <a:lnSpc>
                <a:spcPts val="5126"/>
              </a:lnSpc>
              <a:spcBef>
                <a:spcPct val="0"/>
              </a:spcBef>
              <a:buFont typeface="Arial"/>
              <a:buChar char="•"/>
            </a:pPr>
            <a:r>
              <a:rPr lang="en-US" sz="3661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FOOTPRINT: COMPACT (IDEAL FOR EMBEDDED SETUPS)</a:t>
            </a:r>
          </a:p>
          <a:p>
            <a:pPr algn="ctr">
              <a:lnSpc>
                <a:spcPts val="512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87192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5" y="0"/>
                </a:lnTo>
                <a:lnTo>
                  <a:pt x="6420795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114640" y="1941491"/>
            <a:ext cx="10058720" cy="1136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9999">
                <a:solidFill>
                  <a:srgbClr val="9ACB21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WHY THIS SENSOR?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30218" y="3623940"/>
            <a:ext cx="8227563" cy="3624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37560" indent="-318780" lvl="1">
              <a:lnSpc>
                <a:spcPts val="4134"/>
              </a:lnSpc>
              <a:buFont typeface="Arial"/>
              <a:buChar char="•"/>
            </a:pPr>
            <a:r>
              <a:rPr lang="en-US" sz="2953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Combines proximity + ambient light in one chip</a:t>
            </a:r>
          </a:p>
          <a:p>
            <a:pPr algn="ctr" marL="637560" indent="-318780" lvl="1">
              <a:lnSpc>
                <a:spcPts val="4134"/>
              </a:lnSpc>
              <a:buFont typeface="Arial"/>
              <a:buChar char="•"/>
            </a:pPr>
            <a:r>
              <a:rPr lang="en-US" sz="2953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No lens needed – works behind plastic or glass</a:t>
            </a:r>
          </a:p>
          <a:p>
            <a:pPr algn="ctr" marL="637560" indent="-318780" lvl="1">
              <a:lnSpc>
                <a:spcPts val="4134"/>
              </a:lnSpc>
              <a:buFont typeface="Arial"/>
              <a:buChar char="•"/>
            </a:pPr>
            <a:r>
              <a:rPr lang="en-US" sz="2953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Low power – great for continuous indoor use</a:t>
            </a:r>
          </a:p>
          <a:p>
            <a:pPr algn="ctr" marL="637560" indent="-318780" lvl="1">
              <a:lnSpc>
                <a:spcPts val="4134"/>
              </a:lnSpc>
              <a:buFont typeface="Arial"/>
              <a:buChar char="•"/>
            </a:pPr>
            <a:r>
              <a:rPr lang="en-US" sz="2953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Plug-and-play with STEMMA QT – fast to prototype</a:t>
            </a:r>
          </a:p>
          <a:p>
            <a:pPr algn="ctr" marL="637560" indent="-318780" lvl="1">
              <a:lnSpc>
                <a:spcPts val="4134"/>
              </a:lnSpc>
              <a:buFont typeface="Arial"/>
              <a:buChar char="•"/>
            </a:pPr>
            <a:r>
              <a:rPr lang="en-US" sz="2953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Helps detect user interaction near the device for triggered animations/alerts in app</a:t>
            </a:r>
          </a:p>
          <a:p>
            <a:pPr algn="ctr" marL="0" indent="0" lvl="0">
              <a:lnSpc>
                <a:spcPts val="4134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5933603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4" y="0"/>
                </a:lnTo>
                <a:lnTo>
                  <a:pt x="6420794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354397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5" y="0"/>
                </a:lnTo>
                <a:lnTo>
                  <a:pt x="6420795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87192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5" y="0"/>
                </a:lnTo>
                <a:lnTo>
                  <a:pt x="6420795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933603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4" y="0"/>
                </a:lnTo>
                <a:lnTo>
                  <a:pt x="6420794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354397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5" y="0"/>
                </a:lnTo>
                <a:lnTo>
                  <a:pt x="6420795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349073" y="1028700"/>
            <a:ext cx="10522004" cy="6563100"/>
          </a:xfrm>
          <a:custGeom>
            <a:avLst/>
            <a:gdLst/>
            <a:ahLst/>
            <a:cxnLst/>
            <a:rect r="r" b="b" t="t" l="l"/>
            <a:pathLst>
              <a:path h="6563100" w="10522004">
                <a:moveTo>
                  <a:pt x="0" y="0"/>
                </a:moveTo>
                <a:lnTo>
                  <a:pt x="10522004" y="0"/>
                </a:lnTo>
                <a:lnTo>
                  <a:pt x="10522004" y="6563100"/>
                </a:lnTo>
                <a:lnTo>
                  <a:pt x="0" y="65631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-1882125" y="4006851"/>
            <a:ext cx="10058720" cy="1136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9999">
                <a:solidFill>
                  <a:srgbClr val="9ACB21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PCB DESIGN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87192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5" y="0"/>
                </a:lnTo>
                <a:lnTo>
                  <a:pt x="6420795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933603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4" y="0"/>
                </a:lnTo>
                <a:lnTo>
                  <a:pt x="6420794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354397" y="7851562"/>
            <a:ext cx="6420795" cy="2813476"/>
          </a:xfrm>
          <a:custGeom>
            <a:avLst/>
            <a:gdLst/>
            <a:ahLst/>
            <a:cxnLst/>
            <a:rect r="r" b="b" t="t" l="l"/>
            <a:pathLst>
              <a:path h="2813476" w="6420795">
                <a:moveTo>
                  <a:pt x="0" y="0"/>
                </a:moveTo>
                <a:lnTo>
                  <a:pt x="6420795" y="0"/>
                </a:lnTo>
                <a:lnTo>
                  <a:pt x="6420795" y="2813476"/>
                </a:lnTo>
                <a:lnTo>
                  <a:pt x="0" y="2813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888346" y="479213"/>
            <a:ext cx="9344126" cy="8332726"/>
          </a:xfrm>
          <a:custGeom>
            <a:avLst/>
            <a:gdLst/>
            <a:ahLst/>
            <a:cxnLst/>
            <a:rect r="r" b="b" t="t" l="l"/>
            <a:pathLst>
              <a:path h="8332726" w="9344126">
                <a:moveTo>
                  <a:pt x="0" y="0"/>
                </a:moveTo>
                <a:lnTo>
                  <a:pt x="9344126" y="0"/>
                </a:lnTo>
                <a:lnTo>
                  <a:pt x="9344126" y="8332726"/>
                </a:lnTo>
                <a:lnTo>
                  <a:pt x="0" y="83327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-1882125" y="4006851"/>
            <a:ext cx="10058720" cy="1136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9999">
                <a:solidFill>
                  <a:srgbClr val="9ACB21"/>
                </a:solidFill>
                <a:latin typeface="Futura Display"/>
                <a:ea typeface="Futura Display"/>
                <a:cs typeface="Futura Display"/>
                <a:sym typeface="Futura Display"/>
              </a:rPr>
              <a:t>SCHEMATIC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DAGtbmOmkGQ</dc:identifier>
  <dcterms:modified xsi:type="dcterms:W3CDTF">2011-08-01T06:04:30Z</dcterms:modified>
  <cp:revision>1</cp:revision>
  <dc:title>Phytoplankton based air system</dc:title>
</cp:coreProperties>
</file>

<file path=docProps/thumbnail.jpeg>
</file>